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69" r:id="rId3"/>
    <p:sldId id="267" r:id="rId4"/>
    <p:sldId id="259" r:id="rId5"/>
    <p:sldId id="258" r:id="rId6"/>
    <p:sldId id="260" r:id="rId7"/>
    <p:sldId id="261" r:id="rId8"/>
    <p:sldId id="262" r:id="rId9"/>
    <p:sldId id="263" r:id="rId10"/>
    <p:sldId id="268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7" d="100"/>
          <a:sy n="77" d="100"/>
        </p:scale>
        <p:origin x="-24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252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139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04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6318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7444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414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473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435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172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283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691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404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039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626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703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04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5515C-FB58-434B-B1CA-09FCB7208417}" type="datetimeFigureOut">
              <a:rPr lang="cs-CZ" smtClean="0"/>
              <a:t>10.6.2015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A94D4F-7EA1-4B44-9ACC-6038FE56C23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501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1.tmp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tmp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7" y="2135414"/>
            <a:ext cx="9904146" cy="4621181"/>
          </a:xfrm>
          <a:prstGeom prst="rect">
            <a:avLst/>
          </a:prstGeom>
          <a:effectLst>
            <a:softEdge rad="622300"/>
          </a:effectLst>
        </p:spPr>
      </p:pic>
      <p:sp>
        <p:nvSpPr>
          <p:cNvPr id="4" name="Obdélník 3"/>
          <p:cNvSpPr/>
          <p:nvPr/>
        </p:nvSpPr>
        <p:spPr>
          <a:xfrm>
            <a:off x="2238021" y="133618"/>
            <a:ext cx="781045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Taekwon-do</a:t>
            </a:r>
            <a:endParaRPr lang="cs-CZ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630403" y="1471026"/>
            <a:ext cx="5511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Eliška Mouralová</a:t>
            </a:r>
            <a:endParaRPr lang="cs-CZ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491" y1="84658" x2="80491" y2="84658"/>
                        <a14:foregroundMark x1="88950" y1="39178" x2="88950" y2="39178"/>
                        <a14:foregroundMark x1="92087" y1="44658" x2="92087" y2="44658"/>
                        <a14:foregroundMark x1="92769" y1="50548" x2="92769" y2="50548"/>
                        <a14:foregroundMark x1="90314" y1="58767" x2="90314" y2="58767"/>
                        <a14:foregroundMark x1="93452" y1="60411" x2="93452" y2="60411"/>
                        <a14:foregroundMark x1="93042" y1="56986" x2="93042" y2="56986"/>
                        <a14:foregroundMark x1="87585" y1="64247" x2="87585" y2="64247"/>
                        <a14:foregroundMark x1="81855" y1="72055" x2="81855" y2="72055"/>
                        <a14:foregroundMark x1="79400" y1="77123" x2="79400" y2="77123"/>
                        <a14:foregroundMark x1="76671" y1="80274" x2="76671" y2="80274"/>
                        <a14:foregroundMark x1="74625" y1="82329" x2="74625" y2="82329"/>
                        <a14:foregroundMark x1="68213" y1="86438" x2="68213" y2="86438"/>
                        <a14:foregroundMark x1="49795" y1="91233" x2="49795" y2="91233"/>
                        <a14:foregroundMark x1="35061" y1="87808" x2="35061" y2="87808"/>
                        <a14:foregroundMark x1="31651" y1="87397" x2="31651" y2="87397"/>
                        <a14:foregroundMark x1="24147" y1="82329" x2="24147" y2="82329"/>
                        <a14:foregroundMark x1="21419" y1="78493" x2="21419" y2="78493"/>
                        <a14:foregroundMark x1="16644" y1="74110" x2="16644" y2="74110"/>
                        <a14:foregroundMark x1="12551" y1="66301" x2="12551" y2="66301"/>
                        <a14:foregroundMark x1="10914" y1="60137" x2="10914" y2="60137"/>
                        <a14:foregroundMark x1="7503" y1="53562" x2="7503" y2="53562"/>
                        <a14:foregroundMark x1="9823" y1="49178" x2="9823" y2="49178"/>
                        <a14:foregroundMark x1="10914" y1="45342" x2="10914" y2="45342"/>
                        <a14:foregroundMark x1="11596" y1="38493" x2="11596" y2="38493"/>
                        <a14:foregroundMark x1="13915" y1="30274" x2="13915" y2="30274"/>
                        <a14:foregroundMark x1="19372" y1="25205" x2="19372" y2="25205"/>
                        <a14:foregroundMark x1="26603" y1="14247" x2="26603" y2="14247"/>
                        <a14:foregroundMark x1="32333" y1="14521" x2="32333" y2="14521"/>
                        <a14:foregroundMark x1="37517" y1="11781" x2="37517" y2="11781"/>
                        <a14:foregroundMark x1="45020" y1="9452" x2="45020" y2="9452"/>
                        <a14:foregroundMark x1="50750" y1="8082" x2="50750" y2="8082"/>
                        <a14:foregroundMark x1="60027" y1="10137" x2="60027" y2="10137"/>
                        <a14:foregroundMark x1="68213" y1="11781" x2="68213" y2="11781"/>
                        <a14:foregroundMark x1="73261" y1="17260" x2="73261" y2="17260"/>
                        <a14:foregroundMark x1="77763" y1="17671" x2="77763" y2="17671"/>
                        <a14:foregroundMark x1="84175" y1="26575" x2="84175" y2="26575"/>
                        <a14:foregroundMark x1="21419" y1="19041" x2="21419" y2="19041"/>
                        <a14:foregroundMark x1="23465" y1="20411" x2="23465" y2="20411"/>
                        <a14:foregroundMark x1="17053" y1="20000" x2="17053" y2="20000"/>
                        <a14:foregroundMark x1="17053" y1="20000" x2="17053" y2="20000"/>
                        <a14:foregroundMark x1="41610" y1="90137" x2="41610" y2="90137"/>
                        <a14:foregroundMark x1="56617" y1="89863" x2="56617" y2="89863"/>
                        <a14:foregroundMark x1="11869" y1="56986" x2="11869" y2="56986"/>
                        <a14:backgroundMark x1="72578" y1="83699" x2="72578" y2="83699"/>
                        <a14:backgroundMark x1="89359" y1="52603" x2="89359" y2="52603"/>
                        <a14:backgroundMark x1="84175" y1="72055" x2="84175" y2="72055"/>
                        <a14:backgroundMark x1="87995" y1="66301" x2="87995" y2="66301"/>
                        <a14:backgroundMark x1="82128" y1="26575" x2="82128" y2="26575"/>
                        <a14:backgroundMark x1="77353" y1="21370" x2="77353" y2="21370"/>
                        <a14:backgroundMark x1="32333" y1="13151" x2="32333" y2="13151"/>
                        <a14:backgroundMark x1="8868" y1="43973" x2="8868" y2="43973"/>
                        <a14:backgroundMark x1="61664" y1="11781" x2="61664" y2="11781"/>
                        <a14:backgroundMark x1="15007" y1="73425" x2="15007" y2="73425"/>
                        <a14:backgroundMark x1="15280" y1="30000" x2="15280" y2="30000"/>
                        <a14:backgroundMark x1="10505" y1="60822" x2="10505" y2="60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88" y="0"/>
            <a:ext cx="3048000" cy="3035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11" r="100000">
                        <a14:foregroundMark x1="23828" y1="49870" x2="23828" y2="49870"/>
                        <a14:foregroundMark x1="55469" y1="65365" x2="55469" y2="65365"/>
                        <a14:foregroundMark x1="62891" y1="60417" x2="62891" y2="60417"/>
                        <a14:foregroundMark x1="62370" y1="53906" x2="62370" y2="53906"/>
                        <a14:foregroundMark x1="48438" y1="57813" x2="48438" y2="57813"/>
                        <a14:foregroundMark x1="45052" y1="58724" x2="45052" y2="58724"/>
                        <a14:foregroundMark x1="35547" y1="63542" x2="35547" y2="63542"/>
                        <a14:foregroundMark x1="52604" y1="76693" x2="52604" y2="76693"/>
                        <a14:foregroundMark x1="71875" y1="46615" x2="71875" y2="46615"/>
                        <a14:foregroundMark x1="58594" y1="46354" x2="58594" y2="46354"/>
                        <a14:foregroundMark x1="54297" y1="46615" x2="54297" y2="46615"/>
                        <a14:foregroundMark x1="61458" y1="47266" x2="61458" y2="47266"/>
                        <a14:foregroundMark x1="48307" y1="47266" x2="48307" y2="47266"/>
                        <a14:foregroundMark x1="41276" y1="47005" x2="41276" y2="47005"/>
                        <a14:foregroundMark x1="35677" y1="46484" x2="35677" y2="46484"/>
                        <a14:foregroundMark x1="30859" y1="46354" x2="30859" y2="46354"/>
                        <a14:foregroundMark x1="26823" y1="45052" x2="26823" y2="45052"/>
                        <a14:foregroundMark x1="61458" y1="13281" x2="61458" y2="13281"/>
                        <a14:foregroundMark x1="61589" y1="20313" x2="61589" y2="20313"/>
                        <a14:foregroundMark x1="72005" y1="62109" x2="72005" y2="62109"/>
                        <a14:foregroundMark x1="80729" y1="69271" x2="80729" y2="69271"/>
                        <a14:foregroundMark x1="86719" y1="63281" x2="86719" y2="63281"/>
                        <a14:foregroundMark x1="88281" y1="55729" x2="88281" y2="55729"/>
                        <a14:foregroundMark x1="78776" y1="56120" x2="78776" y2="56120"/>
                        <a14:backgroundMark x1="61328" y1="13151" x2="61328" y2="13151"/>
                        <a14:backgroundMark x1="61458" y1="21484" x2="61458" y2="21484"/>
                        <a14:backgroundMark x1="69792" y1="46615" x2="69792" y2="46615"/>
                        <a14:backgroundMark x1="52604" y1="46484" x2="52604" y2="46484"/>
                        <a14:backgroundMark x1="64844" y1="46615" x2="64844" y2="46615"/>
                        <a14:backgroundMark x1="83984" y1="45443" x2="83984" y2="45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23379" r="3139" b="6360"/>
          <a:stretch/>
        </p:blipFill>
        <p:spPr>
          <a:xfrm>
            <a:off x="9539439" y="3478223"/>
            <a:ext cx="2652561" cy="2185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2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6"/>
    </mc:Choice>
    <mc:Fallback xmlns="">
      <p:transition spd="slow" advTm="6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32319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Závody</a:t>
            </a:r>
            <a:endParaRPr lang="cs-CZ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65110" y="1239311"/>
            <a:ext cx="8760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Na závodech se soutěží v</a:t>
            </a:r>
          </a:p>
          <a:p>
            <a:r>
              <a:rPr lang="cs-CZ" sz="4000" dirty="0" smtClean="0"/>
              <a:t> uvedeným kategoriích. </a:t>
            </a:r>
          </a:p>
        </p:txBody>
      </p:sp>
      <p:pic>
        <p:nvPicPr>
          <p:cNvPr id="5" name="Obrázek 4" descr="Taekwon-do ITF Nomo Č.Budějovice - Googl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30504" r="30539" b="31290"/>
          <a:stretch/>
        </p:blipFill>
        <p:spPr>
          <a:xfrm>
            <a:off x="5180147" y="3240429"/>
            <a:ext cx="7011853" cy="36175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2055" b="13059"/>
          <a:stretch/>
        </p:blipFill>
        <p:spPr>
          <a:xfrm>
            <a:off x="0" y="3240429"/>
            <a:ext cx="6305750" cy="3617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4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8"/>
    </mc:Choice>
    <mc:Fallback xmlns="">
      <p:transition spd="slow" advTm="8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88472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Stm a Reprezentace</a:t>
            </a:r>
            <a:endParaRPr lang="cs-CZ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96220" y="1665540"/>
            <a:ext cx="87807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Stm je Středisko talentované mládeže.</a:t>
            </a:r>
          </a:p>
          <a:p>
            <a:r>
              <a:rPr lang="cs-CZ" sz="4000" dirty="0" smtClean="0"/>
              <a:t>Má vlastní soustředění, </a:t>
            </a:r>
          </a:p>
          <a:p>
            <a:r>
              <a:rPr lang="cs-CZ" sz="4000" dirty="0" smtClean="0"/>
              <a:t>soutěže atd.</a:t>
            </a:r>
          </a:p>
          <a:p>
            <a:r>
              <a:rPr lang="cs-CZ" sz="4000" dirty="0" smtClean="0"/>
              <a:t>Reprezentace je užší</a:t>
            </a:r>
          </a:p>
          <a:p>
            <a:r>
              <a:rPr lang="cs-CZ" sz="4000" dirty="0"/>
              <a:t>v</a:t>
            </a:r>
            <a:r>
              <a:rPr lang="cs-CZ" sz="4000" dirty="0" smtClean="0"/>
              <a:t>ýběr členů Stm.</a:t>
            </a:r>
          </a:p>
        </p:txBody>
      </p:sp>
      <p:pic>
        <p:nvPicPr>
          <p:cNvPr id="3076" name="Picture 4" descr="Loading Error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1" y="2305051"/>
            <a:ext cx="607060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8"/>
    </mc:Choice>
    <mc:Fallback xmlns="">
      <p:transition spd="slow" advTm="1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-8584"/>
            <a:ext cx="36728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Zkoušky</a:t>
            </a:r>
            <a:endParaRPr lang="cs-CZ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75364" y="1653831"/>
            <a:ext cx="98830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Zkoušky na barevné pásky </a:t>
            </a:r>
          </a:p>
          <a:p>
            <a:r>
              <a:rPr lang="cs-CZ" sz="4000" dirty="0" smtClean="0"/>
              <a:t>(kupy).Na zkoušce </a:t>
            </a:r>
          </a:p>
          <a:p>
            <a:r>
              <a:rPr lang="cs-CZ" sz="4000" dirty="0" smtClean="0"/>
              <a:t>vás přezkušuje</a:t>
            </a:r>
          </a:p>
          <a:p>
            <a:r>
              <a:rPr lang="cs-CZ" sz="4000" dirty="0" smtClean="0"/>
              <a:t>mistr.A výsledek se </a:t>
            </a:r>
          </a:p>
          <a:p>
            <a:r>
              <a:rPr lang="cs-CZ" sz="4000" dirty="0" smtClean="0"/>
              <a:t>počítá v bodech.</a:t>
            </a:r>
          </a:p>
        </p:txBody>
      </p:sp>
      <p:pic>
        <p:nvPicPr>
          <p:cNvPr id="4" name="Obrázek 3" descr="Zkoušky 15.12.2014 Lišov - Teakwon-do ITF Nomo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7" t="29041" r="19010" b="11598"/>
          <a:stretch/>
        </p:blipFill>
        <p:spPr>
          <a:xfrm>
            <a:off x="4851400" y="2339638"/>
            <a:ext cx="7340600" cy="4518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83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6"/>
    </mc:Choice>
    <mc:Fallback xmlns="">
      <p:transition spd="slow" advTm="12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06878" y="2082"/>
            <a:ext cx="7810459" cy="30469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Děkuji za pozornost!</a:t>
            </a:r>
            <a:endParaRPr lang="cs-CZ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Obrázek 3" descr="Zkoušky 15.12.2014 Lišov - Teakwon-do ITF Nomo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9" t="37808" r="26470" b="12329"/>
          <a:stretch/>
        </p:blipFill>
        <p:spPr>
          <a:xfrm>
            <a:off x="5828474" y="2943616"/>
            <a:ext cx="4099020" cy="3914384"/>
          </a:xfrm>
          <a:prstGeom prst="rect">
            <a:avLst/>
          </a:prstGeom>
        </p:spPr>
      </p:pic>
      <p:pic>
        <p:nvPicPr>
          <p:cNvPr id="5" name="Obrázek 4" descr="Budweiz Cup 2014 - Teakwon-do ITF Nomo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4" t="24475" r="31078" b="10320"/>
          <a:stretch/>
        </p:blipFill>
        <p:spPr>
          <a:xfrm>
            <a:off x="0" y="2943616"/>
            <a:ext cx="3947280" cy="391438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927494" y="5934670"/>
            <a:ext cx="3486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Zdroje: nomotkd.cz</a:t>
            </a:r>
          </a:p>
          <a:p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   taekwondo.cz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       soukromí archiv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taekwondo pohár czech open - Hledat Googlem - Mozilla Firefox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35117" r="58406" b="16245"/>
          <a:stretch/>
        </p:blipFill>
        <p:spPr>
          <a:xfrm>
            <a:off x="3947279" y="2943616"/>
            <a:ext cx="2161223" cy="3914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80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4"/>
    </mc:Choice>
    <mc:Fallback xmlns="">
      <p:transition spd="slow" advTm="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2" y="12526"/>
            <a:ext cx="6895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 taekwon-du</a:t>
            </a:r>
            <a:endParaRPr lang="cs-CZ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47136" y="1608271"/>
            <a:ext cx="5758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Taekwon-do je nové</a:t>
            </a:r>
          </a:p>
          <a:p>
            <a:r>
              <a:rPr lang="cs-CZ" sz="4000" dirty="0"/>
              <a:t>k</a:t>
            </a:r>
            <a:r>
              <a:rPr lang="cs-CZ" sz="4000" dirty="0" smtClean="0"/>
              <a:t>orejské bojové umění.</a:t>
            </a:r>
          </a:p>
          <a:p>
            <a:r>
              <a:rPr lang="cs-CZ" sz="4000" dirty="0" smtClean="0"/>
              <a:t>Založil ho Generál Choi </a:t>
            </a:r>
          </a:p>
          <a:p>
            <a:r>
              <a:rPr lang="cs-CZ" sz="4000" dirty="0" smtClean="0"/>
              <a:t>Hong-</a:t>
            </a:r>
            <a:r>
              <a:rPr lang="cs-CZ" sz="4000" dirty="0"/>
              <a:t>h</a:t>
            </a:r>
            <a:r>
              <a:rPr lang="cs-CZ" sz="4000" dirty="0" smtClean="0"/>
              <a:t>i v roce 1955.</a:t>
            </a:r>
            <a:endParaRPr lang="cs-CZ" sz="4000" dirty="0"/>
          </a:p>
        </p:txBody>
      </p:sp>
      <p:pic>
        <p:nvPicPr>
          <p:cNvPr id="1026" name="Picture 2" descr="http://upload.wikimedia.org/wikipedia/commons/8/8c/Gen._Choi_Hong_H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069" y="612690"/>
            <a:ext cx="4101714" cy="591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3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7"/>
    </mc:Choice>
    <mc:Fallback xmlns="">
      <p:transition spd="slow" advTm="10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80663" y="-38375"/>
            <a:ext cx="23117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Týmy</a:t>
            </a:r>
            <a:endParaRPr lang="cs-CZ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Obrázek 3" descr="Budweiz Cup 2014 - Teakwon-do ITF Nomo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t="41106" r="19224" b="9407"/>
          <a:stretch/>
        </p:blipFill>
        <p:spPr>
          <a:xfrm>
            <a:off x="232373" y="1040292"/>
            <a:ext cx="3640983" cy="204312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153818" y="25050"/>
            <a:ext cx="1527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Tuly</a:t>
            </a:r>
            <a:endParaRPr lang="cs-CZ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Obrázek 5" descr="Budweiz Cup 2014 - Teakwon-do ITF Nomo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36576" r="38814" b="19066"/>
          <a:stretch/>
        </p:blipFill>
        <p:spPr>
          <a:xfrm>
            <a:off x="4546794" y="1006832"/>
            <a:ext cx="2889730" cy="271135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997474" y="0"/>
            <a:ext cx="32512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Matsogi</a:t>
            </a:r>
            <a:endParaRPr lang="cs-CZ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Obrázek 7" descr="Český svaz Taekwon-Do ITF - Fotogalerie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9" t="18630" r="31756" b="10868"/>
          <a:stretch/>
        </p:blipFill>
        <p:spPr>
          <a:xfrm>
            <a:off x="8176239" y="802491"/>
            <a:ext cx="2750712" cy="248659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3238752"/>
            <a:ext cx="45159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Tki (speciály)</a:t>
            </a:r>
            <a:endParaRPr lang="cs-CZ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Obrázek 9" descr="Třeboň Open 2013 - Teakwon-do ITF Nomo - Mozilla Firefox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t="35068" r="30792" b="7762"/>
          <a:stretch/>
        </p:blipFill>
        <p:spPr>
          <a:xfrm>
            <a:off x="680663" y="4162082"/>
            <a:ext cx="2879786" cy="243614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882078" y="3607873"/>
            <a:ext cx="2071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Wirok</a:t>
            </a:r>
            <a:endParaRPr lang="cs-CZ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icture 2" descr="Loading Error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80" y="4472756"/>
            <a:ext cx="3308219" cy="220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7824199" y="3168243"/>
            <a:ext cx="34547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Hosin sool</a:t>
            </a:r>
            <a:endParaRPr lang="cs-CZ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4" name="Picture 4" descr="http://www.silla.taekwondo.cz/wordpress/wp-content/uploads/hosinsoo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39" y="4055476"/>
            <a:ext cx="2679394" cy="254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7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5"/>
    </mc:Choice>
    <mc:Fallback xmlns="">
      <p:transition spd="slow" advTm="10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Budweiz Cup 2014 - Teakwon-do ITF Nomo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t="41106" r="19224" b="9407"/>
          <a:stretch/>
        </p:blipFill>
        <p:spPr>
          <a:xfrm>
            <a:off x="5122716" y="3377044"/>
            <a:ext cx="7069283" cy="348095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12526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Týmy</a:t>
            </a:r>
            <a:endParaRPr lang="cs-CZ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37435" y="1212855"/>
            <a:ext cx="80918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Tým je skupina 5 lidí a jednoho náhradníka.</a:t>
            </a:r>
          </a:p>
          <a:p>
            <a:r>
              <a:rPr lang="cs-CZ" sz="4000" dirty="0" smtClean="0"/>
              <a:t>V týmech se souteží v tulech, matsogi, speciálech </a:t>
            </a:r>
          </a:p>
          <a:p>
            <a:r>
              <a:rPr lang="cs-CZ" sz="4000" dirty="0" smtClean="0"/>
              <a:t>a wiroku.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74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2"/>
    </mc:Choice>
    <mc:Fallback xmlns="">
      <p:transition spd="slow" advTm="14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9751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Tuly</a:t>
            </a:r>
            <a:endParaRPr lang="cs-CZ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1105738"/>
            <a:ext cx="74814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Tuly jsou techniky které utvoří sestavu. Známe 24 tulů</a:t>
            </a:r>
            <a:r>
              <a:rPr lang="cs-CZ" sz="4000" dirty="0"/>
              <a:t>.</a:t>
            </a:r>
            <a:endParaRPr lang="cs-CZ" sz="4000" dirty="0" smtClean="0"/>
          </a:p>
          <a:p>
            <a:endParaRPr lang="cs-CZ" sz="2000" dirty="0" smtClean="0"/>
          </a:p>
          <a:p>
            <a:r>
              <a:rPr lang="cs-CZ" sz="2000" dirty="0" smtClean="0"/>
              <a:t>Tuly: 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/>
              <a:t>Chon-Ji </a:t>
            </a:r>
            <a:r>
              <a:rPr lang="cs-CZ" sz="2000" dirty="0" smtClean="0"/>
              <a:t>                       13</a:t>
            </a:r>
            <a:r>
              <a:rPr lang="cs-CZ" sz="2000" dirty="0"/>
              <a:t>. </a:t>
            </a:r>
            <a:r>
              <a:rPr lang="cs-CZ" sz="2000" dirty="0" smtClean="0"/>
              <a:t> Eui-Am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Dan-Gun                      </a:t>
            </a:r>
            <a:r>
              <a:rPr lang="cs-CZ" sz="2000" dirty="0"/>
              <a:t>14. </a:t>
            </a:r>
            <a:r>
              <a:rPr lang="cs-CZ" sz="2000" dirty="0" smtClean="0"/>
              <a:t> Choong-Jang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Do-San                         </a:t>
            </a:r>
            <a:r>
              <a:rPr lang="cs-CZ" sz="2000" dirty="0"/>
              <a:t>15. </a:t>
            </a:r>
            <a:r>
              <a:rPr lang="cs-CZ" sz="2000" dirty="0" smtClean="0"/>
              <a:t> Juche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Won-Hyo                      16</a:t>
            </a:r>
            <a:r>
              <a:rPr lang="cs-CZ" sz="2000" dirty="0"/>
              <a:t>. </a:t>
            </a:r>
            <a:r>
              <a:rPr lang="cs-CZ" sz="2000" dirty="0" smtClean="0"/>
              <a:t> Sam-Il  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Yul-Gok                        </a:t>
            </a:r>
            <a:r>
              <a:rPr lang="cs-CZ" sz="2000" dirty="0"/>
              <a:t>17. </a:t>
            </a:r>
            <a:r>
              <a:rPr lang="cs-CZ" sz="2000" dirty="0" smtClean="0"/>
              <a:t> Yoo-Sin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Joong-Gun                    </a:t>
            </a:r>
            <a:r>
              <a:rPr lang="cs-CZ" sz="2000" dirty="0"/>
              <a:t>18. Choi-Yong</a:t>
            </a:r>
            <a:endParaRPr lang="cs-CZ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Toi-Gae                        </a:t>
            </a:r>
            <a:r>
              <a:rPr lang="cs-CZ" sz="2000" dirty="0"/>
              <a:t>19. </a:t>
            </a:r>
            <a:r>
              <a:rPr lang="cs-CZ" sz="2000" dirty="0" smtClean="0"/>
              <a:t> Yon-Gae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Hwa-Rang                     </a:t>
            </a:r>
            <a:r>
              <a:rPr lang="cs-CZ" sz="2000" dirty="0"/>
              <a:t>20.  </a:t>
            </a:r>
            <a:r>
              <a:rPr lang="cs-CZ" sz="2000" dirty="0" smtClean="0"/>
              <a:t>Ul-Ji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Choong-Moo                  </a:t>
            </a:r>
            <a:r>
              <a:rPr lang="cs-CZ" sz="2000" dirty="0"/>
              <a:t>21. </a:t>
            </a:r>
            <a:r>
              <a:rPr lang="cs-CZ" sz="2000" dirty="0" smtClean="0"/>
              <a:t> Moon-Moo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Kwang-Gae                   </a:t>
            </a:r>
            <a:r>
              <a:rPr lang="cs-CZ" sz="2000" dirty="0"/>
              <a:t>22. </a:t>
            </a:r>
            <a:r>
              <a:rPr lang="cs-CZ" sz="2000" dirty="0" smtClean="0"/>
              <a:t> So-San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Po-Eun                         </a:t>
            </a:r>
            <a:r>
              <a:rPr lang="cs-CZ" sz="2000" dirty="0"/>
              <a:t>23. </a:t>
            </a:r>
            <a:r>
              <a:rPr lang="cs-CZ" sz="2000" dirty="0" smtClean="0"/>
              <a:t>  Se-Yong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Ge-Baek                       </a:t>
            </a:r>
            <a:r>
              <a:rPr lang="cs-CZ" sz="2000" dirty="0"/>
              <a:t>24. </a:t>
            </a:r>
            <a:r>
              <a:rPr lang="cs-CZ" sz="2000" dirty="0" smtClean="0"/>
              <a:t>  Tong-Il</a:t>
            </a:r>
            <a:endParaRPr lang="cs-CZ" sz="4400" dirty="0"/>
          </a:p>
        </p:txBody>
      </p:sp>
      <p:pic>
        <p:nvPicPr>
          <p:cNvPr id="7" name="Obrázek 6" descr="Budweiz Cup 2014 - Teakwon-do ITF Nomo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36576" r="38814" b="19066"/>
          <a:stretch/>
        </p:blipFill>
        <p:spPr>
          <a:xfrm>
            <a:off x="6743701" y="1746012"/>
            <a:ext cx="5448300" cy="5111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92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5"/>
    </mc:Choice>
    <mc:Fallback xmlns="">
      <p:transition spd="slow" advTm="8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25145"/>
            <a:ext cx="3807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Matsogi</a:t>
            </a:r>
            <a:endParaRPr lang="cs-CZ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0209" y="1372283"/>
            <a:ext cx="520247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V matsogi se </a:t>
            </a:r>
          </a:p>
          <a:p>
            <a:r>
              <a:rPr lang="cs-CZ" sz="4000" dirty="0" smtClean="0"/>
              <a:t>pereme podle</a:t>
            </a:r>
          </a:p>
          <a:p>
            <a:r>
              <a:rPr lang="cs-CZ" sz="4000" dirty="0" smtClean="0"/>
              <a:t> pravidel.</a:t>
            </a:r>
          </a:p>
          <a:p>
            <a:r>
              <a:rPr lang="cs-CZ" sz="4000" dirty="0" smtClean="0"/>
              <a:t>A v chráničích.</a:t>
            </a:r>
          </a:p>
          <a:p>
            <a:r>
              <a:rPr lang="cs-CZ" sz="4000" dirty="0" smtClean="0"/>
              <a:t>Je to kontrolovaný boj.</a:t>
            </a:r>
          </a:p>
          <a:p>
            <a:endParaRPr lang="cs-CZ" sz="2800" dirty="0" smtClean="0"/>
          </a:p>
        </p:txBody>
      </p:sp>
      <p:pic>
        <p:nvPicPr>
          <p:cNvPr id="5" name="Obrázek 4" descr="Český svaz Taekwon-Do ITF - Fotogalerie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9" t="18630" r="31756" b="10868"/>
          <a:stretch/>
        </p:blipFill>
        <p:spPr>
          <a:xfrm>
            <a:off x="5181600" y="520731"/>
            <a:ext cx="7010400" cy="6337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0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2"/>
    </mc:Choice>
    <mc:Fallback xmlns="">
      <p:transition spd="slow" advTm="7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-260"/>
            <a:ext cx="59618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Tki (speciály)</a:t>
            </a:r>
            <a:endParaRPr lang="cs-CZ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Obrázek 2" descr="Třeboň Open 2013 - Teakwon-do ITF Nomo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t="35068" r="30792" b="7762"/>
          <a:stretch/>
        </p:blipFill>
        <p:spPr>
          <a:xfrm>
            <a:off x="6061853" y="1672224"/>
            <a:ext cx="6130147" cy="51857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7438" y="1212251"/>
            <a:ext cx="583445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Ve speciálech se skáčou kopy.</a:t>
            </a:r>
            <a:endParaRPr lang="cs-CZ" sz="4000" dirty="0"/>
          </a:p>
          <a:p>
            <a:r>
              <a:rPr lang="cs-CZ" sz="4000" dirty="0" smtClean="0"/>
              <a:t>Nopi-nůžky</a:t>
            </a:r>
            <a:endParaRPr lang="cs-CZ" sz="4000" dirty="0"/>
          </a:p>
          <a:p>
            <a:r>
              <a:rPr lang="cs-CZ" sz="4000" dirty="0" smtClean="0"/>
              <a:t>Dollyo-boční kop</a:t>
            </a:r>
            <a:endParaRPr lang="cs-CZ" sz="4000" dirty="0"/>
          </a:p>
          <a:p>
            <a:r>
              <a:rPr lang="cs-CZ" sz="4000" dirty="0" smtClean="0"/>
              <a:t>Dolmyo-kop s otočkou</a:t>
            </a:r>
            <a:endParaRPr lang="cs-CZ" sz="4000" dirty="0"/>
          </a:p>
          <a:p>
            <a:r>
              <a:rPr lang="cs-CZ" sz="4000" dirty="0" smtClean="0"/>
              <a:t>bandae-výskot s otočkou</a:t>
            </a:r>
            <a:endParaRPr lang="cs-CZ" sz="4000" dirty="0"/>
          </a:p>
          <a:p>
            <a:r>
              <a:rPr lang="cs-CZ" sz="4000" dirty="0" smtClean="0"/>
              <a:t>Nomo-skok a rozkoupnutí desky (foto)</a:t>
            </a:r>
            <a:endParaRPr lang="cs-CZ" sz="4000" dirty="0"/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6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3"/>
    </mc:Choice>
    <mc:Fallback xmlns="">
      <p:transition spd="slow" advTm="19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26997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Wirok</a:t>
            </a:r>
            <a:endParaRPr lang="cs-CZ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0627" y="1502620"/>
            <a:ext cx="51983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Ve wiroku se silově přeráží.</a:t>
            </a:r>
          </a:p>
          <a:p>
            <a:r>
              <a:rPr lang="cs-CZ" sz="4000" dirty="0" smtClean="0"/>
              <a:t>Jde o sílu ale i hbitost.</a:t>
            </a:r>
            <a:endParaRPr lang="cs-CZ" sz="4000" dirty="0"/>
          </a:p>
        </p:txBody>
      </p:sp>
      <p:pic>
        <p:nvPicPr>
          <p:cNvPr id="1026" name="Picture 2" descr="Loading Error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54" y="1917903"/>
            <a:ext cx="7410146" cy="49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4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3"/>
    </mc:Choice>
    <mc:Fallback xmlns="">
      <p:transition spd="slow" advTm="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2619"/>
            <a:ext cx="104599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Hosin sool (sebeobrana)</a:t>
            </a:r>
            <a:endParaRPr lang="cs-CZ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0521" y="1897062"/>
            <a:ext cx="67139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Použití </a:t>
            </a:r>
            <a:r>
              <a:rPr lang="cs-CZ" sz="4000" dirty="0"/>
              <a:t>různých pohybů, jež jsou získány z tulů, matsogi a základních pohybů proti náhlému útoku </a:t>
            </a:r>
            <a:r>
              <a:rPr lang="cs-CZ" sz="4000" dirty="0" smtClean="0"/>
              <a:t>protivníka</a:t>
            </a:r>
            <a:r>
              <a:rPr lang="cs-CZ" sz="4000" dirty="0"/>
              <a:t>.</a:t>
            </a:r>
            <a:br>
              <a:rPr lang="cs-CZ" sz="4000" dirty="0"/>
            </a:br>
            <a:endParaRPr lang="cs-CZ" sz="4000" dirty="0"/>
          </a:p>
        </p:txBody>
      </p:sp>
      <p:pic>
        <p:nvPicPr>
          <p:cNvPr id="2052" name="Picture 4" descr="http://www.silla.taekwondo.cz/wordpress/wp-content/uploads/hosinso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471" y="1897062"/>
            <a:ext cx="5227529" cy="496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04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6"/>
    </mc:Choice>
    <mc:Fallback xmlns="">
      <p:transition spd="slow" advTm="1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|1.3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3.8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7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|0.8|0.6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0.7|0.7|0.7|0.7|0.7|0.6|0.7|0.7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|1.9"/>
</p:tagLst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279</TotalTime>
  <Words>262</Words>
  <Application>Microsoft Office PowerPoint</Application>
  <PresentationFormat>Vlastní</PresentationFormat>
  <Paragraphs>70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Faseta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Eliska Mouralova</dc:creator>
  <cp:lastModifiedBy>hp</cp:lastModifiedBy>
  <cp:revision>44</cp:revision>
  <dcterms:created xsi:type="dcterms:W3CDTF">2015-05-14T06:05:17Z</dcterms:created>
  <dcterms:modified xsi:type="dcterms:W3CDTF">2015-06-10T17:51:43Z</dcterms:modified>
</cp:coreProperties>
</file>